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100">
                <a:solidFill>
                  <a:srgbClr val="9BA8BA"/>
                </a:solidFill>
              </a:rPr>
              <a:t>Ending customers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Customers</c:v>
                </c:pt>
              </c:strCache>
            </c:strRef>
          </c:tx>
          <c:spPr>
            <a:solidFill>
              <a:srgbClr val="121E33"/>
            </a:solidFill>
            <a:ln w="19050">
              <a:solidFill>
                <a:srgbClr val="00E5FF"/>
              </a:solidFill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109</c:v>
                </c:pt>
                <c:pt idx="1">
                  <c:v>119</c:v>
                </c:pt>
                <c:pt idx="2">
                  <c:v>130</c:v>
                </c:pt>
                <c:pt idx="3">
                  <c:v>141</c:v>
                </c:pt>
                <c:pt idx="4">
                  <c:v>153</c:v>
                </c:pt>
                <c:pt idx="5">
                  <c:v>168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28365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b="1" sz="1400">
                <a:solidFill>
                  <a:srgbClr val="00E5FF"/>
                </a:solidFill>
              </a:rPr>
              <a:t>MRR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MRR</c:v>
                </c:pt>
              </c:strCache>
            </c:strRef>
          </c:tx>
          <c:spPr>
            <a:ln w="31750">
              <a:solidFill>
                <a:srgbClr val="00E5FF"/>
              </a:solidFill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54500</c:v>
                </c:pt>
                <c:pt idx="1">
                  <c:v>60095</c:v>
                </c:pt>
                <c:pt idx="2">
                  <c:v>66300</c:v>
                </c:pt>
                <c:pt idx="3">
                  <c:v>72615</c:v>
                </c:pt>
                <c:pt idx="4">
                  <c:v>79560</c:v>
                </c:pt>
                <c:pt idx="5">
                  <c:v>88200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9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6350">
              <a:solidFill>
                <a:srgbClr val="28365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100">
                <a:solidFill>
                  <a:srgbClr val="FFFFFF"/>
                </a:solidFill>
              </a:rPr>
              <a:t>Net cash flow / month (− = burn)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Net cash flow</c:v>
                </c:pt>
              </c:strCache>
            </c:strRef>
          </c:tx>
          <c:spPr>
            <a:solidFill>
              <a:srgbClr val="00E5FF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-37490</c:v>
                </c:pt>
                <c:pt idx="1">
                  <c:v>-35024.95</c:v>
                </c:pt>
                <c:pt idx="2">
                  <c:v>-31960</c:v>
                </c:pt>
                <c:pt idx="3">
                  <c:v>-29408</c:v>
                </c:pt>
                <c:pt idx="4">
                  <c:v>-26556.4</c:v>
                </c:pt>
                <c:pt idx="5">
                  <c:v>-22676</c:v>
                </c:pt>
              </c:numCache>
            </c:numRef>
          </c:val>
        </c:ser>
        <c:dLbls>
          <c:txPr>
            <a:bodyPr/>
            <a:lstStyle/>
            <a:p>
              <a:pPr>
                <a:defRPr sz="9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6350">
              <a:solidFill>
                <a:srgbClr val="28365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rgbClr val="00E5FF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14</c:v>
                </c:pt>
                <c:pt idx="2">
                  <c:v>16</c:v>
                </c:pt>
                <c:pt idx="3">
                  <c:v>15</c:v>
                </c:pt>
                <c:pt idx="4">
                  <c:v>18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Churned customers</c:v>
                </c:pt>
              </c:strCache>
            </c:strRef>
          </c:tx>
          <c:spPr>
            <a:solidFill>
              <a:srgbClr val="445566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28365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9BA8BA"/>
            </a:solidFill>
          </a:ln>
        </c:spPr>
        <c:txPr>
          <a:bodyPr/>
          <a:lstStyle/>
          <a:p>
            <a:pPr>
              <a:defRPr>
                <a:solidFill>
                  <a:srgbClr val="9BA8BA"/>
                </a:solidFill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>
              <a:solidFill>
                <a:srgbClr val="FFFFFF"/>
              </a:solidFill>
            </a:defRPr>
          </a:pPr>
        </a:p>
      </c:txPr>
    </c:legend>
    <c:dispBlanksAs val="gap"/>
  </c:chart>
  <c:txPr>
    <a:bodyPr/>
    <a:lstStyle/>
    <a:p>
      <a:pPr>
        <a:defRPr sz="11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Momentum is the headline: MRR grew 61.8% from January to June while monthly burn narrowed 39.5%. This update covers why, and the two decisions we need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is up sharply and net adds are the strongest of the half. Two decisions are on the table: a gated $40k brand experiment and two AE hires conditioned on August MRR.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Ending customers rose from 109 to 168, and MRR grew 61.8% from $54,500 to $88,200. Traction is compounding month over month with no plateau.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Unit economics improved across the board — ARPA rose to $525, gross margin to 82%, and burn narrowed 39.5%. The constraint remains cash: still declining, with 14.0 months of runway at current burn.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June added 15 net new customers, the best month of the half. Churn peaked at 6 in May and eased to 5 in June, but churn risk is a watchout.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Over the next 90 days we run three tightly scoped bets. July prices (Maya), August automates onboarding (Leo), and September ships the enterprise security pack (Nina) with two pilots.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decisions: a gated $40k brand experiment (CAC ≤ $750) and two AE hires in September conditioned on August MRR reaching $100k. Watchouts are churn, the 22% payroll rise, and declining cash — we must keep at least 12 months of runway.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515600" y="0"/>
            <a:ext cx="1673352" cy="685800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881360" y="0"/>
            <a:ext cx="18288" cy="685800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874519"/>
            <a:ext cx="1005840" cy="54864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240280"/>
            <a:ext cx="8229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libri"/>
              </a:rPr>
              <a:t>Aurora Q2 2026 Board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37560"/>
            <a:ext cx="8229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>
                <a:solidFill>
                  <a:srgbClr val="00E5FF"/>
                </a:solidFill>
                <a:latin typeface="Calibri"/>
              </a:rPr>
              <a:t>Momentum up. Burn down. Focus next.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617720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MRR +61.8%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029200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Jan–Jun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4617720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Burn −39.5%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5029200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narrowed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4617720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Runway 14.0 mo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5029200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June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The three messages that matter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286000"/>
            <a:ext cx="82296" cy="86868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286000"/>
            <a:ext cx="102412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Revenue momentum is real.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697480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9BA8BA"/>
                </a:solidFill>
                <a:latin typeface="Calibri"/>
              </a:rPr>
              <a:t>MRR grew 61.8% from $54,500 in Jan to $88,200 in Jun, with 168 ending customers.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91840"/>
            <a:ext cx="82296" cy="86868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91840"/>
            <a:ext cx="102412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Cash discipline is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703320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9BA8BA"/>
                </a:solidFill>
                <a:latin typeface="Calibri"/>
              </a:rPr>
              <a:t>Net burn narrowed 39.5% and June runway sits at 14.0 months.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4297680"/>
            <a:ext cx="82296" cy="86868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297680"/>
            <a:ext cx="102412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Growth is net-positive and accelerating.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709160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9BA8BA"/>
                </a:solidFill>
                <a:latin typeface="Calibri"/>
              </a:rPr>
              <a:t>June added 15 net new customers, the largest net add of the half.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5074920"/>
            <a:ext cx="10881360" cy="114300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21208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TWO DECISIONS NEEDED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559552"/>
            <a:ext cx="5120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DECISION 1  ·  Approve a $40k brand experiment, gated by CAC ≤ $750.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5559552"/>
            <a:ext cx="5120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DECISION 2  ·  Authorize 2 AE hires in Sept., only if Aug MRR reaches $100k.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MRR and customers, January–June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103120"/>
          <a:ext cx="7498079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366760" y="2103120"/>
          <a:ext cx="3154680" cy="393192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640080" y="6172200"/>
            <a:ext cx="7315200" cy="5486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6263640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0E5FF"/>
                </a:solidFill>
                <a:latin typeface="Calibri"/>
              </a:rPr>
              <a:t>MRR grew 61.8% January → June.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UNIT ECONOMICS &amp; CASH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Improvement is real — cash is still the constraint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48840"/>
            <a:ext cx="2121408" cy="14173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75564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9BA8BA"/>
                </a:solidFill>
                <a:latin typeface="Calibri"/>
              </a:rPr>
              <a:t>ARPA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17556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$500 → $525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00400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E5FF"/>
                </a:solidFill>
                <a:latin typeface="Calibri"/>
              </a:rPr>
              <a:t>Jun ARPA</a:t>
            </a:r>
          </a:p>
        </p:txBody>
      </p:sp>
      <p:sp>
        <p:nvSpPr>
          <p:cNvPr id="9" name="Rectangle 8"/>
          <p:cNvSpPr/>
          <p:nvPr/>
        </p:nvSpPr>
        <p:spPr>
          <a:xfrm>
            <a:off x="2898648" y="2148840"/>
            <a:ext cx="2121408" cy="14173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81528" y="2331720"/>
            <a:ext cx="175564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9BA8BA"/>
                </a:solidFill>
                <a:latin typeface="Calibri"/>
              </a:rPr>
              <a:t>Gross margin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81528" y="2651760"/>
            <a:ext cx="17556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78% → 82%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1528" y="3200400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E5FF"/>
                </a:solidFill>
                <a:latin typeface="Calibri"/>
              </a:rPr>
              <a:t>Jun gross margin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57216" y="2148840"/>
            <a:ext cx="2121408" cy="14173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40096" y="2331720"/>
            <a:ext cx="175564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9BA8BA"/>
                </a:solidFill>
                <a:latin typeface="Calibri"/>
              </a:rPr>
              <a:t>Net cash flow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0096" y="2651760"/>
            <a:ext cx="17556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−$37.5k → −$22.7k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40096" y="3200400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E5FF"/>
                </a:solidFill>
                <a:latin typeface="Calibri"/>
              </a:rPr>
              <a:t>Burn −39.5%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15784" y="2148840"/>
            <a:ext cx="2121408" cy="14173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98664" y="2331720"/>
            <a:ext cx="175564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9BA8BA"/>
                </a:solidFill>
                <a:latin typeface="Calibri"/>
              </a:rPr>
              <a:t>Ending cash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98664" y="2651760"/>
            <a:ext cx="17556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$462.5k → $316.9k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98664" y="3200400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E5FF"/>
                </a:solidFill>
                <a:latin typeface="Calibri"/>
              </a:rPr>
              <a:t>Jun cash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74352" y="2148840"/>
            <a:ext cx="2121408" cy="14173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57232" y="2331720"/>
            <a:ext cx="175564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9BA8BA"/>
                </a:solidFill>
                <a:latin typeface="Calibri"/>
              </a:rPr>
              <a:t>June runway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2651760"/>
            <a:ext cx="17556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14.0 months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7232" y="3200400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E5FF"/>
                </a:solidFill>
                <a:latin typeface="Calibri"/>
              </a:rPr>
              <a:t>Monthly burn basis</a:t>
            </a:r>
          </a:p>
        </p:txBody>
      </p:sp>
      <p:graphicFrame>
        <p:nvGraphicFramePr>
          <p:cNvPr id="25" name="Chart 24"/>
          <p:cNvGraphicFramePr>
            <a:graphicFrameLocks noGrp="1"/>
          </p:cNvGraphicFramePr>
          <p:nvPr/>
        </p:nvGraphicFramePr>
        <p:xfrm>
          <a:off x="640080" y="3886200"/>
          <a:ext cx="6766560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6" name="Rectangle 25"/>
          <p:cNvSpPr/>
          <p:nvPr/>
        </p:nvSpPr>
        <p:spPr>
          <a:xfrm>
            <a:off x="7635240" y="3886200"/>
            <a:ext cx="3886200" cy="2286000"/>
          </a:xfrm>
          <a:prstGeom prst="rect">
            <a:avLst/>
          </a:prstGeom>
          <a:solidFill>
            <a:srgbClr val="1A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35240" y="3886200"/>
            <a:ext cx="3886200" cy="182880"/>
          </a:xfrm>
          <a:prstGeom prst="rect">
            <a:avLst/>
          </a:prstGeom>
          <a:solidFill>
            <a:srgbClr val="FF55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0" y="4206240"/>
            <a:ext cx="3474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8080"/>
                </a:solidFill>
                <a:latin typeface="Calibri"/>
              </a:rPr>
              <a:t>REMAINING CONSTRAINT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4572000"/>
            <a:ext cx="347472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libri"/>
              </a:rPr>
              <a:t>Cash is still declining every month. Ending cash fell from $462.5k to $316.9k. At current burn, runway is 14.0 months — we must stay above 12.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GROWTH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New vs churned customers by month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103120"/>
          <a:ext cx="786384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732520" y="2103120"/>
            <a:ext cx="2788920" cy="393192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0" y="233172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BA8BA"/>
                </a:solidFill>
                <a:latin typeface="Calibri"/>
              </a:rPr>
              <a:t>NET ADDS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0" y="2697480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0E5FF"/>
                </a:solidFill>
                <a:latin typeface="Calibri"/>
              </a:rPr>
              <a:t>June +15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0" y="3703320"/>
            <a:ext cx="23774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Churn peaked at 6 in May and fell back to 5 in June. Net adds have risen for six straight months.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90-DAY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One focused initiative each month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48840"/>
            <a:ext cx="10881360" cy="12344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2148840"/>
            <a:ext cx="1371600" cy="123444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53288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0A1222"/>
                </a:solidFill>
                <a:latin typeface="Calibri"/>
              </a:rPr>
              <a:t>JULY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2313432"/>
            <a:ext cx="3657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Pricing test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88036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Maya · Finance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2560320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E5FF"/>
                </a:solidFill>
                <a:latin typeface="Calibri"/>
              </a:rPr>
              <a:t>Target +3% ARPA while churn ≤ 4%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566160"/>
            <a:ext cx="10881360" cy="12344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3566160"/>
            <a:ext cx="1371600" cy="123444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95020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0A1222"/>
                </a:solidFill>
                <a:latin typeface="Calibri"/>
              </a:rPr>
              <a:t>AUGUST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3730752"/>
            <a:ext cx="3657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Onboarding automation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429768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Leo · Product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977640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E5FF"/>
                </a:solidFill>
                <a:latin typeface="Calibri"/>
              </a:rPr>
              <a:t>Time-to-value &lt; 1 day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4983480"/>
            <a:ext cx="10881360" cy="12344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983480"/>
            <a:ext cx="1371600" cy="123444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36752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0A1222"/>
                </a:solidFill>
                <a:latin typeface="Calibri"/>
              </a:rPr>
              <a:t>SEPTEMBER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4560" y="5148072"/>
            <a:ext cx="3657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Enterprise security pack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4560" y="571500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9BA8BA"/>
                </a:solidFill>
                <a:latin typeface="Calibri"/>
              </a:rPr>
              <a:t>Nina · Engineering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5394960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E5FF"/>
                </a:solidFill>
                <a:latin typeface="Calibri"/>
              </a:rPr>
              <a:t>Close 2 enterprise pilots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2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02920"/>
            <a:ext cx="0" cy="0"/>
          </a:xfrm>
          <a:prstGeom prst="rect">
            <a:avLst/>
          </a:prstGeom>
          <a:solidFill>
            <a:srgbClr val="00E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E5FF"/>
                </a:solidFill>
                <a:latin typeface="Calibri"/>
              </a:rPr>
              <a:t>DECISIONS &amp; WATCHOUTS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87552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What we need from you, and what to watch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48840"/>
            <a:ext cx="5394960" cy="23774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31720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E5FF"/>
                </a:solidFill>
                <a:latin typeface="Calibri"/>
              </a:rPr>
              <a:t>DECISION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65176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Approve a $40k brand experiment.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246120"/>
            <a:ext cx="49377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9BA8BA"/>
                </a:solidFill>
                <a:latin typeface="Calibri"/>
              </a:rPr>
              <a:t>Gated by CAC ≤ $750. Spend releases only if acquisition cost stays at or below $750 per customer.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3640" y="2148840"/>
            <a:ext cx="5257800" cy="2377440"/>
          </a:xfrm>
          <a:prstGeom prst="rect">
            <a:avLst/>
          </a:prstGeom>
          <a:solidFill>
            <a:srgbClr val="12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E5FF"/>
                </a:solidFill>
                <a:latin typeface="Calibri"/>
              </a:rPr>
              <a:t>DECISION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651760"/>
            <a:ext cx="4846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Authorize 2 AE hires in September.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246120"/>
            <a:ext cx="48463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9BA8BA"/>
                </a:solidFill>
                <a:latin typeface="Calibri"/>
              </a:rPr>
              <a:t>Conditional: only if August MRR reaches $100k. Hires start in September.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709160"/>
            <a:ext cx="10881360" cy="1508760"/>
          </a:xfrm>
          <a:prstGeom prst="rect">
            <a:avLst/>
          </a:prstGeom>
          <a:solidFill>
            <a:srgbClr val="1A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846320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8080"/>
                </a:solidFill>
                <a:latin typeface="Calibri"/>
              </a:rPr>
              <a:t>WATCHOUTS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19379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Churn peaked at 6 in May.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577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BA8BA"/>
                </a:solidFill>
                <a:latin typeface="Calibri"/>
              </a:rPr>
              <a:t>Then eased to 5 in June.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519379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Payroll rose 22% Jan → Jun.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5577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BA8BA"/>
                </a:solidFill>
                <a:latin typeface="Calibri"/>
              </a:rPr>
              <a:t>Pressure on burn.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519379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Cash is still declining.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5577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BA8BA"/>
                </a:solidFill>
                <a:latin typeface="Calibri"/>
              </a:rPr>
              <a:t>Must hold ≥ 12 months runway.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